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6FC7"/>
    <a:srgbClr val="26374B"/>
    <a:srgbClr val="E8EE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92" autoAdjust="0"/>
    <p:restoredTop sz="94660"/>
  </p:normalViewPr>
  <p:slideViewPr>
    <p:cSldViewPr snapToGrid="0" snapToObjects="1">
      <p:cViewPr varScale="1">
        <p:scale>
          <a:sx n="148" d="100"/>
          <a:sy n="148" d="100"/>
        </p:scale>
        <p:origin x="-132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ECFEF1-2E88-E646-A99D-93EC0DB2D22C}" type="datetimeFigureOut">
              <a:rPr lang="en-US" smtClean="0"/>
              <a:t>9/24/15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827EB0-AEEB-C744-BAD0-812E2F8A9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15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Promotional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D14C87-DF6A-634A-AD3D-CAB6EA4C15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72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Promotional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D14C87-DF6A-634A-AD3D-CAB6EA4C158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72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9/24/15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9/24/15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645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9/24/15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539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9/24/15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82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9/24/15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58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9/24/15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956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9/24/15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69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9/24/15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75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9/24/15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42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9/24/15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55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9/24/15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94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2E0D9-C4C6-B144-92E9-4E0D31DDAA26}" type="datetimeFigureOut">
              <a:rPr lang="en-US" smtClean="0"/>
              <a:t>9/24/15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71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duraspace.org/about_fedora" TargetMode="External"/><Relationship Id="rId3" Type="http://schemas.openxmlformats.org/officeDocument/2006/relationships/hyperlink" Target="http://repository.neu.edu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" y="5764295"/>
            <a:ext cx="5401087" cy="662129"/>
          </a:xfrm>
          <a:prstGeom prst="rect">
            <a:avLst/>
          </a:prstGeom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-209643" y="6222144"/>
            <a:ext cx="5139765" cy="665740"/>
          </a:xfrm>
          <a:prstGeom prst="rect">
            <a:avLst/>
          </a:prstGeom>
          <a:noFill/>
          <a:ln>
            <a:noFill/>
          </a:ln>
        </p:spPr>
        <p:txBody>
          <a:bodyPr wrap="square" lIns="329104" tIns="164551" rIns="329104" bIns="164551" numCol="1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dirty="0" err="1" smtClean="0">
                <a:solidFill>
                  <a:srgbClr val="236FC7"/>
                </a:solidFill>
                <a:latin typeface="Gotham Book"/>
                <a:cs typeface="Gotham Book"/>
              </a:rPr>
              <a:t>repository.library.northeastern.edu</a:t>
            </a:r>
            <a:endParaRPr lang="en-US" sz="2000" dirty="0" smtClean="0">
              <a:solidFill>
                <a:srgbClr val="236FC7"/>
              </a:solidFill>
              <a:latin typeface="Gotham Book"/>
              <a:cs typeface="Gotham Book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641093" y="374338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02942" y="5848195"/>
            <a:ext cx="3772646" cy="1039689"/>
          </a:xfrm>
          <a:prstGeom prst="rect">
            <a:avLst/>
          </a:prstGeom>
          <a:noFill/>
          <a:ln>
            <a:noFill/>
          </a:ln>
        </p:spPr>
        <p:txBody>
          <a:bodyPr wrap="square" lIns="329104" tIns="164551" rIns="329104" bIns="164551" numCol="1" rtlCol="0" anchor="ctr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400" dirty="0" smtClean="0">
                <a:solidFill>
                  <a:srgbClr val="26374B"/>
                </a:solidFill>
                <a:latin typeface="Gotham Book"/>
                <a:cs typeface="Gotham Book"/>
              </a:rPr>
              <a:t>Sarah Sweeney</a:t>
            </a:r>
          </a:p>
          <a:p>
            <a:pPr algn="r">
              <a:lnSpc>
                <a:spcPct val="110000"/>
              </a:lnSpc>
            </a:pPr>
            <a:r>
              <a:rPr lang="en-US" sz="1400" dirty="0" smtClean="0">
                <a:solidFill>
                  <a:srgbClr val="26374B"/>
                </a:solidFill>
                <a:latin typeface="Gotham Book"/>
                <a:cs typeface="Gotham Book"/>
              </a:rPr>
              <a:t>Digital Repository Manager</a:t>
            </a:r>
          </a:p>
          <a:p>
            <a:pPr algn="r">
              <a:lnSpc>
                <a:spcPct val="110000"/>
              </a:lnSpc>
            </a:pPr>
            <a:r>
              <a:rPr lang="en-US" sz="1400" dirty="0" smtClean="0">
                <a:solidFill>
                  <a:srgbClr val="26374B"/>
                </a:solidFill>
                <a:latin typeface="Gotham Book"/>
                <a:cs typeface="Gotham Book"/>
              </a:rPr>
              <a:t>Northeastern University Library</a:t>
            </a:r>
            <a:endParaRPr lang="en-US" sz="1400" dirty="0">
              <a:solidFill>
                <a:srgbClr val="26374B"/>
              </a:solidFill>
              <a:latin typeface="Gotham Book"/>
              <a:cs typeface="Gotham Book"/>
            </a:endParaRPr>
          </a:p>
        </p:txBody>
      </p:sp>
      <p:pic>
        <p:nvPicPr>
          <p:cNvPr id="5" name="Picture 4" descr="2015-09-24_094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49" y="231944"/>
            <a:ext cx="7514302" cy="53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721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741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26374B"/>
                </a:solidFill>
              </a:rPr>
              <a:t>History</a:t>
            </a:r>
            <a:endParaRPr lang="en-US" dirty="0">
              <a:solidFill>
                <a:srgbClr val="26374B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374B"/>
                </a:solidFill>
              </a:rPr>
              <a:t>Mid – late 2000’s: Various proprietary repos</a:t>
            </a:r>
          </a:p>
          <a:p>
            <a:r>
              <a:rPr lang="en-US" dirty="0" smtClean="0">
                <a:solidFill>
                  <a:srgbClr val="26374B"/>
                </a:solidFill>
              </a:rPr>
              <a:t>2010: Beta </a:t>
            </a:r>
            <a:r>
              <a:rPr lang="en-US" dirty="0" smtClean="0">
                <a:solidFill>
                  <a:srgbClr val="26374B"/>
                </a:solidFill>
                <a:hlinkClick r:id="rId2"/>
              </a:rPr>
              <a:t>Fedora</a:t>
            </a:r>
            <a:r>
              <a:rPr lang="en-US" dirty="0" smtClean="0">
                <a:solidFill>
                  <a:srgbClr val="26374B"/>
                </a:solidFill>
              </a:rPr>
              <a:t> Repo: </a:t>
            </a:r>
            <a:r>
              <a:rPr lang="en-US" dirty="0" smtClean="0">
                <a:solidFill>
                  <a:srgbClr val="26374B"/>
                </a:solidFill>
                <a:hlinkClick r:id="rId3"/>
              </a:rPr>
              <a:t>repository.neu.edu</a:t>
            </a:r>
            <a:endParaRPr lang="en-US" dirty="0" smtClean="0">
              <a:solidFill>
                <a:srgbClr val="26374B"/>
              </a:solidFill>
            </a:endParaRPr>
          </a:p>
          <a:p>
            <a:r>
              <a:rPr lang="en-US" dirty="0" smtClean="0">
                <a:solidFill>
                  <a:srgbClr val="26374B"/>
                </a:solidFill>
              </a:rPr>
              <a:t>Summer 2013: Development begins on a new Fedora repo with a Hydra interface</a:t>
            </a:r>
          </a:p>
          <a:p>
            <a:r>
              <a:rPr lang="en-US" dirty="0" smtClean="0">
                <a:solidFill>
                  <a:srgbClr val="26374B"/>
                </a:solidFill>
              </a:rPr>
              <a:t>Fall 2014: Soft launch to faculty and staff</a:t>
            </a:r>
          </a:p>
          <a:p>
            <a:r>
              <a:rPr lang="en-US" dirty="0" smtClean="0">
                <a:solidFill>
                  <a:srgbClr val="26374B"/>
                </a:solidFill>
              </a:rPr>
              <a:t>January 2014: Informal usability testing</a:t>
            </a:r>
          </a:p>
          <a:p>
            <a:r>
              <a:rPr lang="en-US" dirty="0" smtClean="0">
                <a:solidFill>
                  <a:srgbClr val="26374B"/>
                </a:solidFill>
              </a:rPr>
              <a:t>Spring 2015: Full launch to internal and external users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046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8796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26374B"/>
                </a:solidFill>
              </a:rPr>
              <a:t>DRS Goals and User Population</a:t>
            </a:r>
            <a:endParaRPr lang="en-US" dirty="0">
              <a:solidFill>
                <a:srgbClr val="26374B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26374B"/>
                </a:solidFill>
              </a:rPr>
              <a:t>Why Use the DRS?</a:t>
            </a:r>
          </a:p>
          <a:p>
            <a:pPr marL="685800" lvl="1"/>
            <a:r>
              <a:rPr lang="en-US" dirty="0">
                <a:solidFill>
                  <a:srgbClr val="26374B"/>
                </a:solidFill>
              </a:rPr>
              <a:t>To reliably </a:t>
            </a:r>
            <a:r>
              <a:rPr lang="en-US" b="1" dirty="0">
                <a:solidFill>
                  <a:srgbClr val="26374B"/>
                </a:solidFill>
              </a:rPr>
              <a:t>store </a:t>
            </a:r>
            <a:r>
              <a:rPr lang="en-US" dirty="0">
                <a:solidFill>
                  <a:srgbClr val="26374B"/>
                </a:solidFill>
              </a:rPr>
              <a:t>and preserve work in one secure location.</a:t>
            </a:r>
          </a:p>
          <a:p>
            <a:pPr marL="685800" lvl="1"/>
            <a:r>
              <a:rPr lang="en-US" dirty="0">
                <a:solidFill>
                  <a:srgbClr val="26374B"/>
                </a:solidFill>
              </a:rPr>
              <a:t>To easily </a:t>
            </a:r>
            <a:r>
              <a:rPr lang="en-US" b="1" dirty="0">
                <a:solidFill>
                  <a:srgbClr val="26374B"/>
                </a:solidFill>
              </a:rPr>
              <a:t>share</a:t>
            </a:r>
            <a:r>
              <a:rPr lang="en-US" dirty="0">
                <a:solidFill>
                  <a:srgbClr val="26374B"/>
                </a:solidFill>
              </a:rPr>
              <a:t> valued work with colleagues.</a:t>
            </a:r>
          </a:p>
          <a:p>
            <a:pPr marL="685800" lvl="1"/>
            <a:r>
              <a:rPr lang="en-US" dirty="0">
                <a:solidFill>
                  <a:srgbClr val="26374B"/>
                </a:solidFill>
              </a:rPr>
              <a:t>To efficiently </a:t>
            </a:r>
            <a:r>
              <a:rPr lang="en-US" b="1" dirty="0">
                <a:solidFill>
                  <a:srgbClr val="26374B"/>
                </a:solidFill>
              </a:rPr>
              <a:t>discover</a:t>
            </a:r>
            <a:r>
              <a:rPr lang="en-US" dirty="0">
                <a:solidFill>
                  <a:srgbClr val="26374B"/>
                </a:solidFill>
              </a:rPr>
              <a:t> scholarly content and projects produced at Northeastern</a:t>
            </a:r>
            <a:r>
              <a:rPr lang="en-US" dirty="0" smtClean="0">
                <a:solidFill>
                  <a:srgbClr val="26374B"/>
                </a:solidFill>
              </a:rPr>
              <a:t>.</a:t>
            </a:r>
          </a:p>
          <a:p>
            <a:pPr marL="285750"/>
            <a:r>
              <a:rPr lang="en-US" dirty="0" smtClean="0">
                <a:solidFill>
                  <a:srgbClr val="26374B"/>
                </a:solidFill>
              </a:rPr>
              <a:t>Who is it for?</a:t>
            </a:r>
          </a:p>
          <a:p>
            <a:pPr marL="685800" lvl="1"/>
            <a:r>
              <a:rPr lang="en-US" dirty="0">
                <a:solidFill>
                  <a:srgbClr val="26374B"/>
                </a:solidFill>
              </a:rPr>
              <a:t>Searching and browsing: anyone</a:t>
            </a:r>
          </a:p>
          <a:p>
            <a:pPr marL="685800" lvl="1"/>
            <a:r>
              <a:rPr lang="en-US" dirty="0">
                <a:solidFill>
                  <a:srgbClr val="26374B"/>
                </a:solidFill>
              </a:rPr>
              <a:t>Depositing: faculty </a:t>
            </a:r>
            <a:r>
              <a:rPr lang="en-US" dirty="0" smtClean="0">
                <a:solidFill>
                  <a:srgbClr val="26374B"/>
                </a:solidFill>
              </a:rPr>
              <a:t>and some </a:t>
            </a:r>
            <a:r>
              <a:rPr lang="en-US" dirty="0">
                <a:solidFill>
                  <a:srgbClr val="26374B"/>
                </a:solidFill>
              </a:rPr>
              <a:t>staff</a:t>
            </a:r>
          </a:p>
          <a:p>
            <a:pPr marL="285750"/>
            <a:endParaRPr lang="en-US" dirty="0">
              <a:solidFill>
                <a:srgbClr val="2637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25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8796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26374B"/>
                </a:solidFill>
              </a:rPr>
              <a:t>DRS Structure</a:t>
            </a:r>
            <a:endParaRPr lang="en-US" dirty="0">
              <a:solidFill>
                <a:srgbClr val="26374B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7861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26374B"/>
                </a:solidFill>
              </a:rPr>
              <a:t>The DRS is organized hierarchically according to the NU structure:</a:t>
            </a:r>
            <a:endParaRPr lang="en-US" dirty="0">
              <a:solidFill>
                <a:srgbClr val="26374B"/>
              </a:solidFill>
            </a:endParaRPr>
          </a:p>
        </p:txBody>
      </p:sp>
      <p:pic>
        <p:nvPicPr>
          <p:cNvPr id="5" name="Picture 4" descr="struc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28" y="3015777"/>
            <a:ext cx="7705344" cy="252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747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26374B"/>
                </a:solidFill>
              </a:rPr>
              <a:t>DRS Structure</a:t>
            </a:r>
            <a:endParaRPr lang="en-US" dirty="0">
              <a:solidFill>
                <a:srgbClr val="26374B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3301895" cy="464923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26374B"/>
                </a:solidFill>
              </a:rPr>
              <a:t>The DRS contains a few different digital object types:</a:t>
            </a:r>
          </a:p>
          <a:p>
            <a:pPr marL="0" indent="0">
              <a:buNone/>
            </a:pPr>
            <a:endParaRPr lang="en-US" sz="2200" dirty="0" smtClean="0">
              <a:solidFill>
                <a:srgbClr val="26374B"/>
              </a:solidFill>
            </a:endParaRPr>
          </a:p>
          <a:p>
            <a:r>
              <a:rPr lang="en-US" sz="3000" dirty="0" smtClean="0">
                <a:solidFill>
                  <a:srgbClr val="26374B"/>
                </a:solidFill>
              </a:rPr>
              <a:t>Communities</a:t>
            </a:r>
          </a:p>
          <a:p>
            <a:r>
              <a:rPr lang="en-US" sz="3000" dirty="0" smtClean="0">
                <a:solidFill>
                  <a:srgbClr val="26374B"/>
                </a:solidFill>
              </a:rPr>
              <a:t>Regular Collections</a:t>
            </a:r>
          </a:p>
          <a:p>
            <a:r>
              <a:rPr lang="en-US" sz="3000" dirty="0" smtClean="0">
                <a:solidFill>
                  <a:srgbClr val="26374B"/>
                </a:solidFill>
              </a:rPr>
              <a:t>Smart Collections</a:t>
            </a:r>
          </a:p>
          <a:p>
            <a:r>
              <a:rPr lang="en-US" sz="3000" dirty="0" smtClean="0">
                <a:solidFill>
                  <a:srgbClr val="26374B"/>
                </a:solidFill>
              </a:rPr>
              <a:t>Files</a:t>
            </a:r>
          </a:p>
          <a:p>
            <a:r>
              <a:rPr lang="en-US" sz="3000" dirty="0" smtClean="0">
                <a:solidFill>
                  <a:srgbClr val="26374B"/>
                </a:solidFill>
              </a:rPr>
              <a:t>Faculty</a:t>
            </a:r>
            <a:endParaRPr lang="en-US" sz="3000" dirty="0">
              <a:solidFill>
                <a:srgbClr val="26374B"/>
              </a:solidFill>
            </a:endParaRPr>
          </a:p>
        </p:txBody>
      </p:sp>
      <p:pic>
        <p:nvPicPr>
          <p:cNvPr id="3" name="Picture 2" descr="NUgraphPortOpt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804" y="274638"/>
            <a:ext cx="5034925" cy="636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090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72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26374B"/>
                </a:solidFill>
              </a:rPr>
              <a:t>DRS </a:t>
            </a:r>
            <a:r>
              <a:rPr lang="en-US" dirty="0" smtClean="0">
                <a:solidFill>
                  <a:srgbClr val="26374B"/>
                </a:solidFill>
              </a:rPr>
              <a:t>Features/Layout</a:t>
            </a:r>
            <a:endParaRPr lang="en-US" dirty="0">
              <a:solidFill>
                <a:srgbClr val="26374B"/>
              </a:solidFill>
            </a:endParaRPr>
          </a:p>
        </p:txBody>
      </p:sp>
      <p:pic>
        <p:nvPicPr>
          <p:cNvPr id="6" name="Picture 5" descr="2015-09-24_104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8" b="14312"/>
          <a:stretch/>
        </p:blipFill>
        <p:spPr>
          <a:xfrm>
            <a:off x="787400" y="1256362"/>
            <a:ext cx="7548779" cy="54027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39860" y="1281369"/>
            <a:ext cx="1733555" cy="276999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236FC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Link to library homepage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5069641" y="1308822"/>
            <a:ext cx="2208477" cy="276999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236FC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Download Queue and User Area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5746139" y="1980133"/>
            <a:ext cx="2316909" cy="276999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236FC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Persistent Full DRS Search Box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3065176" y="1843521"/>
            <a:ext cx="1359421" cy="276999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236FC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Breadcrumbs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1341700" y="1718061"/>
            <a:ext cx="1581155" cy="276999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236FC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Link to DRS homepage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6068662" y="2905411"/>
            <a:ext cx="2095174" cy="461665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236FC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Scoped search for communities and collections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62479" y="6399473"/>
            <a:ext cx="1733555" cy="276999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236FC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Not pictured: Sets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162479" y="4092031"/>
            <a:ext cx="1088511" cy="276999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236FC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Multiple views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166133" y="4727055"/>
            <a:ext cx="674062" cy="276999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236FC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Facets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806305" y="5909172"/>
            <a:ext cx="1733555" cy="276999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236FC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Result customizations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6329493" y="5253989"/>
            <a:ext cx="1733555" cy="461665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236FC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Direct download options &amp; Download Queue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8163836" y="6160006"/>
            <a:ext cx="909313" cy="646331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236FC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Report-a-problem Button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4299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374B"/>
                </a:solidFill>
              </a:rPr>
              <a:t>DRS </a:t>
            </a:r>
            <a:r>
              <a:rPr lang="en-US" dirty="0" smtClean="0">
                <a:solidFill>
                  <a:srgbClr val="26374B"/>
                </a:solidFill>
              </a:rPr>
              <a:t>Usage Analysis</a:t>
            </a:r>
            <a:endParaRPr lang="en-US" dirty="0">
              <a:solidFill>
                <a:srgbClr val="26374B"/>
              </a:solidFill>
            </a:endParaRPr>
          </a:p>
        </p:txBody>
      </p:sp>
      <p:pic>
        <p:nvPicPr>
          <p:cNvPr id="12" name="Picture 11" descr="2015-09-24_15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1756228"/>
            <a:ext cx="5266615" cy="425994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910673" y="1786452"/>
            <a:ext cx="3089984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26374B"/>
                </a:solidFill>
              </a:rPr>
              <a:t>Impressions </a:t>
            </a:r>
          </a:p>
          <a:p>
            <a:pPr algn="ctr"/>
            <a:r>
              <a:rPr lang="en-US" dirty="0" smtClean="0">
                <a:solidFill>
                  <a:srgbClr val="26374B"/>
                </a:solidFill>
              </a:rPr>
              <a:t>(since October 2014)</a:t>
            </a:r>
          </a:p>
          <a:p>
            <a:pPr algn="ctr"/>
            <a:endParaRPr lang="en-US" sz="1500" dirty="0" smtClean="0">
              <a:solidFill>
                <a:srgbClr val="26374B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26374B"/>
                </a:solidFill>
              </a:rPr>
              <a:t>Metadata Page Views: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26374B"/>
                </a:solidFill>
              </a:rPr>
              <a:t>136,550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26374B"/>
                </a:solidFill>
              </a:rPr>
              <a:t>File Downloads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26374B"/>
                </a:solidFill>
              </a:rPr>
              <a:t>24,808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26374B"/>
                </a:solidFill>
              </a:rPr>
              <a:t>Media Streams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26374B"/>
                </a:solidFill>
              </a:rPr>
              <a:t>33</a:t>
            </a:r>
            <a:endParaRPr lang="en-US" dirty="0">
              <a:solidFill>
                <a:srgbClr val="26374B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19604" y="4443482"/>
            <a:ext cx="26431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236FC7"/>
                </a:solidFill>
              </a:rPr>
              <a:t>*</a:t>
            </a:r>
            <a:r>
              <a:rPr lang="en-US" dirty="0" smtClean="0">
                <a:solidFill>
                  <a:srgbClr val="26374B"/>
                </a:solidFill>
              </a:rPr>
              <a:t>A core file is the basic metadata page for a file. When we count views, we are counting views of the core file. </a:t>
            </a:r>
            <a:endParaRPr lang="en-US" dirty="0">
              <a:solidFill>
                <a:srgbClr val="26374B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26257" y="4315005"/>
            <a:ext cx="299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36FC7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153930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374B"/>
                </a:solidFill>
              </a:rPr>
              <a:t>Usability Goals and Tasks</a:t>
            </a:r>
            <a:endParaRPr lang="en-US" dirty="0">
              <a:solidFill>
                <a:srgbClr val="26374B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462123"/>
            <a:ext cx="4040188" cy="639762"/>
          </a:xfrm>
        </p:spPr>
        <p:txBody>
          <a:bodyPr/>
          <a:lstStyle/>
          <a:p>
            <a:r>
              <a:rPr lang="en-US" dirty="0" smtClean="0">
                <a:solidFill>
                  <a:srgbClr val="26374B"/>
                </a:solidFill>
              </a:rPr>
              <a:t>Site Improvement Goals</a:t>
            </a:r>
            <a:endParaRPr lang="en-US" dirty="0">
              <a:solidFill>
                <a:srgbClr val="26374B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26374B"/>
                </a:solidFill>
              </a:rPr>
              <a:t>Did the improvements implemented after our last round of usability testing work?</a:t>
            </a:r>
            <a:endParaRPr lang="en-US" dirty="0" smtClean="0">
              <a:solidFill>
                <a:srgbClr val="26374B"/>
              </a:solidFill>
            </a:endParaRPr>
          </a:p>
          <a:p>
            <a:pPr marL="285750"/>
            <a:r>
              <a:rPr lang="en-US" dirty="0" smtClean="0">
                <a:solidFill>
                  <a:srgbClr val="26374B"/>
                </a:solidFill>
              </a:rPr>
              <a:t>How can we improve access to existing content, or remove barriers to discovery?</a:t>
            </a:r>
          </a:p>
          <a:p>
            <a:pPr marL="285750"/>
            <a:r>
              <a:rPr lang="en-US" dirty="0" smtClean="0">
                <a:solidFill>
                  <a:srgbClr val="26374B"/>
                </a:solidFill>
              </a:rPr>
              <a:t>Responsiveness?</a:t>
            </a:r>
            <a:endParaRPr lang="en-US" dirty="0">
              <a:solidFill>
                <a:srgbClr val="26374B"/>
              </a:solidFill>
            </a:endParaRPr>
          </a:p>
          <a:p>
            <a:pPr marL="285750"/>
            <a:endParaRPr lang="en-US" dirty="0">
              <a:solidFill>
                <a:srgbClr val="26374B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62123"/>
            <a:ext cx="4041775" cy="639762"/>
          </a:xfrm>
        </p:spPr>
        <p:txBody>
          <a:bodyPr/>
          <a:lstStyle/>
          <a:p>
            <a:r>
              <a:rPr lang="en-US" dirty="0" smtClean="0">
                <a:solidFill>
                  <a:srgbClr val="26374B"/>
                </a:solidFill>
              </a:rPr>
              <a:t>Research Questions/Tasks</a:t>
            </a:r>
            <a:endParaRPr lang="en-US" dirty="0">
              <a:solidFill>
                <a:srgbClr val="26374B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374B"/>
                </a:solidFill>
              </a:rPr>
              <a:t>Searching/discovery success</a:t>
            </a:r>
          </a:p>
          <a:p>
            <a:r>
              <a:rPr lang="en-US" dirty="0" smtClean="0">
                <a:solidFill>
                  <a:srgbClr val="26374B"/>
                </a:solidFill>
              </a:rPr>
              <a:t>Easy of finding content produced by departments</a:t>
            </a:r>
          </a:p>
          <a:p>
            <a:r>
              <a:rPr lang="en-US" dirty="0" smtClean="0">
                <a:solidFill>
                  <a:srgbClr val="26374B"/>
                </a:solidFill>
              </a:rPr>
              <a:t>Is the difference between Sets and the Download Queue clear?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315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" y="5764295"/>
            <a:ext cx="5401087" cy="662129"/>
          </a:xfrm>
          <a:prstGeom prst="rect">
            <a:avLst/>
          </a:prstGeom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-209643" y="6222144"/>
            <a:ext cx="5139765" cy="665740"/>
          </a:xfrm>
          <a:prstGeom prst="rect">
            <a:avLst/>
          </a:prstGeom>
          <a:noFill/>
          <a:ln>
            <a:noFill/>
          </a:ln>
        </p:spPr>
        <p:txBody>
          <a:bodyPr wrap="square" lIns="329104" tIns="164551" rIns="329104" bIns="164551" numCol="1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dirty="0" err="1" smtClean="0">
                <a:solidFill>
                  <a:srgbClr val="236FC7"/>
                </a:solidFill>
                <a:latin typeface="Gotham Book"/>
                <a:cs typeface="Gotham Book"/>
              </a:rPr>
              <a:t>repository.library.northeastern.edu</a:t>
            </a:r>
            <a:endParaRPr lang="en-US" sz="2000" dirty="0" smtClean="0">
              <a:solidFill>
                <a:srgbClr val="236FC7"/>
              </a:solidFill>
              <a:latin typeface="Gotham Book"/>
              <a:cs typeface="Gotham Book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641093" y="374338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02942" y="5848195"/>
            <a:ext cx="3772646" cy="1039689"/>
          </a:xfrm>
          <a:prstGeom prst="rect">
            <a:avLst/>
          </a:prstGeom>
          <a:noFill/>
          <a:ln>
            <a:noFill/>
          </a:ln>
        </p:spPr>
        <p:txBody>
          <a:bodyPr wrap="square" lIns="329104" tIns="164551" rIns="329104" bIns="164551" numCol="1" rtlCol="0" anchor="ctr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400" dirty="0" smtClean="0">
                <a:solidFill>
                  <a:srgbClr val="26374B"/>
                </a:solidFill>
                <a:latin typeface="Gotham Book"/>
                <a:cs typeface="Gotham Book"/>
              </a:rPr>
              <a:t>Sarah Sweeney</a:t>
            </a:r>
          </a:p>
          <a:p>
            <a:pPr algn="r">
              <a:lnSpc>
                <a:spcPct val="110000"/>
              </a:lnSpc>
            </a:pPr>
            <a:r>
              <a:rPr lang="en-US" sz="1400" dirty="0" smtClean="0">
                <a:solidFill>
                  <a:srgbClr val="26374B"/>
                </a:solidFill>
                <a:latin typeface="Gotham Book"/>
                <a:cs typeface="Gotham Book"/>
              </a:rPr>
              <a:t>Digital Repository Manager</a:t>
            </a:r>
          </a:p>
          <a:p>
            <a:pPr algn="r">
              <a:lnSpc>
                <a:spcPct val="110000"/>
              </a:lnSpc>
            </a:pPr>
            <a:r>
              <a:rPr lang="en-US" sz="1400" dirty="0" smtClean="0">
                <a:solidFill>
                  <a:srgbClr val="26374B"/>
                </a:solidFill>
                <a:latin typeface="Gotham Book"/>
                <a:cs typeface="Gotham Book"/>
              </a:rPr>
              <a:t>Northeastern University Library</a:t>
            </a:r>
            <a:endParaRPr lang="en-US" sz="1400" dirty="0">
              <a:solidFill>
                <a:srgbClr val="26374B"/>
              </a:solidFill>
              <a:latin typeface="Gotham Book"/>
              <a:cs typeface="Gotham Book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18043" y="1829059"/>
            <a:ext cx="2145492" cy="21785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700" b="1" i="1" dirty="0" smtClean="0">
                <a:solidFill>
                  <a:srgbClr val="202F3E"/>
                </a:solidFill>
              </a:rPr>
              <a:t>DRS</a:t>
            </a:r>
          </a:p>
          <a:p>
            <a:pPr algn="r"/>
            <a:endParaRPr lang="en-US" sz="1800" b="1" i="1" dirty="0" smtClean="0">
              <a:solidFill>
                <a:srgbClr val="202F3E"/>
              </a:solidFill>
            </a:endParaRPr>
          </a:p>
          <a:p>
            <a:pPr algn="r"/>
            <a:r>
              <a:rPr lang="en-US" sz="2700" b="1" i="1" dirty="0" smtClean="0">
                <a:solidFill>
                  <a:srgbClr val="202F3E"/>
                </a:solidFill>
              </a:rPr>
              <a:t>Resources</a:t>
            </a:r>
          </a:p>
          <a:p>
            <a:pPr algn="r"/>
            <a:endParaRPr lang="en-US" sz="1800" b="1" i="1" dirty="0" smtClean="0">
              <a:solidFill>
                <a:srgbClr val="202F3E"/>
              </a:solidFill>
            </a:endParaRPr>
          </a:p>
          <a:p>
            <a:pPr algn="r"/>
            <a:r>
              <a:rPr lang="en-US" sz="2700" b="1" i="1" dirty="0" smtClean="0">
                <a:solidFill>
                  <a:srgbClr val="202F3E"/>
                </a:solidFill>
              </a:rPr>
              <a:t>Contact</a:t>
            </a:r>
            <a:endParaRPr lang="en-US" sz="2700" b="1" i="1" dirty="0">
              <a:solidFill>
                <a:srgbClr val="202F3E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551815" y="1829059"/>
            <a:ext cx="6294473" cy="217856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700" i="1" dirty="0">
                <a:solidFill>
                  <a:srgbClr val="202F3E"/>
                </a:solidFill>
              </a:rPr>
              <a:t>https://</a:t>
            </a:r>
            <a:r>
              <a:rPr lang="en-US" sz="2700" i="1" dirty="0" err="1" smtClean="0">
                <a:solidFill>
                  <a:srgbClr val="202F3E"/>
                </a:solidFill>
              </a:rPr>
              <a:t>repository.library.northeastern.edu</a:t>
            </a:r>
            <a:endParaRPr lang="en-US" sz="2700" i="1" dirty="0" smtClean="0">
              <a:solidFill>
                <a:srgbClr val="202F3E"/>
              </a:solidFill>
            </a:endParaRPr>
          </a:p>
          <a:p>
            <a:pPr marL="0" indent="0">
              <a:buNone/>
            </a:pPr>
            <a:endParaRPr lang="en-US" sz="1800" i="1" dirty="0" smtClean="0">
              <a:solidFill>
                <a:srgbClr val="202F3E"/>
              </a:solidFill>
            </a:endParaRPr>
          </a:p>
          <a:p>
            <a:pPr marL="0" indent="0">
              <a:buNone/>
            </a:pPr>
            <a:r>
              <a:rPr lang="en-US" sz="2700" i="1" dirty="0" smtClean="0">
                <a:solidFill>
                  <a:srgbClr val="202F3E"/>
                </a:solidFill>
              </a:rPr>
              <a:t>http://</a:t>
            </a:r>
            <a:r>
              <a:rPr lang="en-US" sz="2700" i="1" dirty="0" err="1" smtClean="0">
                <a:solidFill>
                  <a:srgbClr val="202F3E"/>
                </a:solidFill>
              </a:rPr>
              <a:t>dsg.neu.edu</a:t>
            </a:r>
            <a:r>
              <a:rPr lang="en-US" sz="2700" i="1" dirty="0" smtClean="0">
                <a:solidFill>
                  <a:srgbClr val="202F3E"/>
                </a:solidFill>
              </a:rPr>
              <a:t>/resources/</a:t>
            </a:r>
            <a:r>
              <a:rPr lang="en-US" sz="2700" i="1" dirty="0" err="1" smtClean="0">
                <a:solidFill>
                  <a:srgbClr val="202F3E"/>
                </a:solidFill>
              </a:rPr>
              <a:t>drs</a:t>
            </a:r>
            <a:endParaRPr lang="en-US" sz="2700" i="1" dirty="0" smtClean="0">
              <a:solidFill>
                <a:srgbClr val="202F3E"/>
              </a:solidFill>
            </a:endParaRPr>
          </a:p>
          <a:p>
            <a:pPr marL="0" indent="0">
              <a:buNone/>
            </a:pPr>
            <a:endParaRPr lang="en-US" sz="1800" i="1" dirty="0" smtClean="0">
              <a:solidFill>
                <a:srgbClr val="202F3E"/>
              </a:solidFill>
            </a:endParaRPr>
          </a:p>
          <a:p>
            <a:pPr marL="0" indent="0">
              <a:buNone/>
            </a:pPr>
            <a:r>
              <a:rPr lang="en-US" sz="2700" i="1" dirty="0" err="1" smtClean="0">
                <a:solidFill>
                  <a:srgbClr val="202F3E"/>
                </a:solidFill>
              </a:rPr>
              <a:t>sj.sweeney</a:t>
            </a:r>
            <a:r>
              <a:rPr lang="en-US" sz="2700" i="1" dirty="0" err="1" smtClean="0">
                <a:solidFill>
                  <a:srgbClr val="202F3E"/>
                </a:solidFill>
              </a:rPr>
              <a:t>@</a:t>
            </a:r>
            <a:r>
              <a:rPr lang="en-US" sz="2700" i="1" dirty="0" err="1">
                <a:solidFill>
                  <a:srgbClr val="202F3E"/>
                </a:solidFill>
              </a:rPr>
              <a:t>neu.edu</a:t>
            </a:r>
            <a:endParaRPr lang="en-US" sz="2700" i="1" dirty="0">
              <a:solidFill>
                <a:srgbClr val="202F3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705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RS">
  <a:themeElements>
    <a:clrScheme name="DR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</TotalTime>
  <Words>350</Words>
  <Application>Microsoft Macintosh PowerPoint</Application>
  <PresentationFormat>On-screen Show (4:3)</PresentationFormat>
  <Paragraphs>81</Paragraphs>
  <Slides>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DRS</vt:lpstr>
      <vt:lpstr>PowerPoint Presentation</vt:lpstr>
      <vt:lpstr>History</vt:lpstr>
      <vt:lpstr>DRS Goals and User Population</vt:lpstr>
      <vt:lpstr>DRS Structure</vt:lpstr>
      <vt:lpstr>DRS Structure</vt:lpstr>
      <vt:lpstr>DRS Features/Layout</vt:lpstr>
      <vt:lpstr>DRS Usage Analysis</vt:lpstr>
      <vt:lpstr>Usability Goals and Tasks</vt:lpstr>
      <vt:lpstr>PowerPoint Presentation</vt:lpstr>
    </vt:vector>
  </TitlesOfParts>
  <Company>Northeastern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Sweeney</dc:creator>
  <cp:lastModifiedBy>Sarah Sweeney</cp:lastModifiedBy>
  <cp:revision>15</cp:revision>
  <dcterms:created xsi:type="dcterms:W3CDTF">2015-09-24T13:39:02Z</dcterms:created>
  <dcterms:modified xsi:type="dcterms:W3CDTF">2015-09-24T20:07:11Z</dcterms:modified>
</cp:coreProperties>
</file>